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22" r:id="rId2"/>
    <p:sldId id="281" r:id="rId3"/>
    <p:sldId id="323" r:id="rId4"/>
    <p:sldId id="317" r:id="rId5"/>
    <p:sldId id="324" r:id="rId6"/>
    <p:sldId id="314" r:id="rId7"/>
    <p:sldId id="303" r:id="rId8"/>
    <p:sldId id="321" r:id="rId9"/>
    <p:sldId id="316" r:id="rId10"/>
    <p:sldId id="315" r:id="rId11"/>
    <p:sldId id="306" r:id="rId12"/>
    <p:sldId id="305" r:id="rId13"/>
    <p:sldId id="307" r:id="rId14"/>
    <p:sldId id="308" r:id="rId15"/>
    <p:sldId id="309" r:id="rId16"/>
    <p:sldId id="310" r:id="rId17"/>
    <p:sldId id="311" r:id="rId18"/>
    <p:sldId id="313" r:id="rId19"/>
    <p:sldId id="320" r:id="rId20"/>
    <p:sldId id="325" r:id="rId21"/>
    <p:sldId id="326" r:id="rId22"/>
    <p:sldId id="299" r:id="rId23"/>
    <p:sldId id="292" r:id="rId24"/>
    <p:sldId id="327" r:id="rId25"/>
    <p:sldId id="319" r:id="rId26"/>
    <p:sldId id="287" r:id="rId27"/>
    <p:sldId id="318" r:id="rId28"/>
    <p:sldId id="288" r:id="rId29"/>
    <p:sldId id="291" r:id="rId30"/>
    <p:sldId id="289" r:id="rId31"/>
    <p:sldId id="293" r:id="rId32"/>
    <p:sldId id="300" r:id="rId33"/>
    <p:sldId id="296" r:id="rId34"/>
    <p:sldId id="297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EF1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65" autoAdjust="0"/>
    <p:restoredTop sz="95304" autoAdjust="0"/>
  </p:normalViewPr>
  <p:slideViewPr>
    <p:cSldViewPr>
      <p:cViewPr>
        <p:scale>
          <a:sx n="100" d="100"/>
          <a:sy n="100" d="100"/>
        </p:scale>
        <p:origin x="-184" y="-10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Sheet1!$B$2:$B$17</c:f>
              <c:strCache>
                <c:ptCount val="16"/>
                <c:pt idx="0">
                  <c:v>All Students</c:v>
                </c:pt>
                <c:pt idx="1">
                  <c:v>Am Indian</c:v>
                </c:pt>
                <c:pt idx="2">
                  <c:v>Asian Pac Is</c:v>
                </c:pt>
                <c:pt idx="3">
                  <c:v>Asian</c:v>
                </c:pt>
                <c:pt idx="4">
                  <c:v>Pac Is</c:v>
                </c:pt>
                <c:pt idx="5">
                  <c:v>Black</c:v>
                </c:pt>
                <c:pt idx="6">
                  <c:v>Hispanic</c:v>
                </c:pt>
                <c:pt idx="7">
                  <c:v>White</c:v>
                </c:pt>
                <c:pt idx="8">
                  <c:v>&gt;or=2 races</c:v>
                </c:pt>
                <c:pt idx="9">
                  <c:v>SPED</c:v>
                </c:pt>
                <c:pt idx="10">
                  <c:v>LEP</c:v>
                </c:pt>
                <c:pt idx="11">
                  <c:v>Low Income</c:v>
                </c:pt>
                <c:pt idx="12">
                  <c:v>Migrant</c:v>
                </c:pt>
                <c:pt idx="13">
                  <c:v>504 Plan</c:v>
                </c:pt>
                <c:pt idx="14">
                  <c:v>Female</c:v>
                </c:pt>
                <c:pt idx="15">
                  <c:v>Male</c:v>
                </c:pt>
              </c:strCache>
            </c:str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76.6</c:v>
                </c:pt>
                <c:pt idx="1">
                  <c:v>56.5</c:v>
                </c:pt>
                <c:pt idx="2">
                  <c:v>81.7</c:v>
                </c:pt>
                <c:pt idx="3">
                  <c:v>82.9</c:v>
                </c:pt>
                <c:pt idx="4">
                  <c:v>66.2</c:v>
                </c:pt>
                <c:pt idx="5">
                  <c:v>65.4</c:v>
                </c:pt>
                <c:pt idx="6">
                  <c:v>64.5</c:v>
                </c:pt>
                <c:pt idx="7">
                  <c:v>80.0</c:v>
                </c:pt>
                <c:pt idx="8">
                  <c:v>73.6</c:v>
                </c:pt>
                <c:pt idx="9">
                  <c:v>56.6</c:v>
                </c:pt>
                <c:pt idx="10">
                  <c:v>52.5</c:v>
                </c:pt>
                <c:pt idx="11">
                  <c:v>65.2</c:v>
                </c:pt>
                <c:pt idx="12">
                  <c:v>64.3</c:v>
                </c:pt>
                <c:pt idx="13">
                  <c:v>80.3</c:v>
                </c:pt>
                <c:pt idx="14">
                  <c:v>80.1</c:v>
                </c:pt>
                <c:pt idx="15">
                  <c:v>73.3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732280"/>
        <c:axId val="5723736"/>
        <c:axId val="0"/>
      </c:bar3DChart>
      <c:catAx>
        <c:axId val="5732280"/>
        <c:scaling>
          <c:orientation val="minMax"/>
        </c:scaling>
        <c:delete val="0"/>
        <c:axPos val="b"/>
        <c:majorTickMark val="out"/>
        <c:minorTickMark val="none"/>
        <c:tickLblPos val="nextTo"/>
        <c:crossAx val="5723736"/>
        <c:crosses val="autoZero"/>
        <c:auto val="1"/>
        <c:lblAlgn val="ctr"/>
        <c:lblOffset val="100"/>
        <c:noMultiLvlLbl val="0"/>
      </c:catAx>
      <c:valAx>
        <c:axId val="5723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732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D174BF6-DDA3-5946-AF0B-2345F84E314E}" type="datetime1">
              <a:rPr lang="en-US"/>
              <a:pPr>
                <a:defRPr/>
              </a:pPr>
              <a:t>11/20/13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5337C07-7A92-BA46-96C8-1F82C67E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23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20C35D-F979-7941-858D-81B75D067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51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9FA1E9A-CFB2-3148-807C-800568F5449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114A823-953E-804B-A6D9-795F61060D9A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45F6C82-BCB3-8348-B32F-243A671AD4DB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15E7252B-DC70-0144-A08D-6CDB430F6F1B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256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DF1ACCB-0FF5-1348-8638-4455C3CBE504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741DA3E-4396-914F-ABE0-04F17CA24510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04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3B18755-0C8A-CB44-87BC-03155C1B2B19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FC6E3D1-FE58-5D4E-94CC-A2A454716BEC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59B6881-68BC-1C4C-A301-4EA6424509AC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3686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77FFE6E-E375-0849-87D1-0D361B93CEC8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B02C8C68-C0C7-B143-AB44-178E92D0F51E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26D03FB-D502-A54C-A9B6-7C2574DAFF08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F53A9-985A-774A-A293-8A6D2EB30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B5945-8F3E-C34A-AA2A-E5114E11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93976-0F86-7B4A-B347-9E8341440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C9B32-64B7-7542-A96B-B6AB5B523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5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48C0-3078-6048-A7E4-D6549EE8F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6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F1BF-5AB6-9546-8429-94C07F736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E921-C7C4-D04A-9BE0-560667A4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7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82770-EFB7-B047-B4A7-49DE5E7E7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5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6ABC9-0CD3-E946-BB60-6BEF0E164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5C6C-654D-9D48-8A99-36222FA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4399B-40F8-CA4C-A6F4-ED9676124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DEBB64-4F61-1046-B3D3-AACE081DB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://www.edweek.org/ew/contributors/sean.cavanagh.html" TargetMode="External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1" TargetMode="External"/><Relationship Id="rId4" Type="http://schemas.openxmlformats.org/officeDocument/2006/relationships/image" Target="../media/image18.png"/><Relationship Id="rId5" Type="http://schemas.openxmlformats.org/officeDocument/2006/relationships/hyperlink" Target="http://nasspblogs.org/principaldifference/2010/12/pisa_its_poverty_not_stupid_1.html" TargetMode="External"/><Relationship Id="rId6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2" TargetMode="External"/><Relationship Id="rId4" Type="http://schemas.openxmlformats.org/officeDocument/2006/relationships/image" Target="../media/image2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3" TargetMode="External"/><Relationship Id="rId4" Type="http://schemas.openxmlformats.org/officeDocument/2006/relationships/image" Target="../media/image21.png"/><Relationship Id="rId5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.tableausoftware.com/views/PISAScoresvsPoverty/Sheet1?:embed=yes&amp;:toolbar=yes&amp;:tabs=no" TargetMode="External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teachweb.cns.utexas.edu/Marder/Visualization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hyperlink" Target="http://uteachweb.cns.utexas.edu/sites/default/files/TexasChartersMovie.m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12.wa.us/DataAdmin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12.wa.us/DataAdmin/" TargetMode="External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hyperlink" Target="http://www.k12.wa.us/DataAdmin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hyperlink" Target="http://www.k12.wa.us/DataAdmin/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12.wa.us/dataadmin/" TargetMode="External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hyperlink" Target="http://www.k12.wa.us/DataAdmin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hyperlink" Target="http://www.census.gov/hhes/socdemo/education/data/cps/historical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37.emf"/><Relationship Id="rId6" Type="http://schemas.openxmlformats.org/officeDocument/2006/relationships/image" Target="../media/image3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pewsocialtrends.org/2012/11/05/record-shares-of-young-adults-have-finished-both-high-school-and-college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week.org/ew/section/infographics/graduation-rates-stats-infographic.html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week.org" TargetMode="External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imeshighereducation.co.uk/world-university-rankings/2013-14/world-ranking" TargetMode="Externa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ationsreportcard.gov/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ces.ed.gov/nationsreportcard/naepdata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20000" cy="4876800"/>
          </a:xfrm>
          <a:prstGeom prst="rect">
            <a:avLst/>
          </a:prstGeom>
          <a:noFill/>
          <a:ln>
            <a:noFill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¿Who Graduates?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37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pic>
        <p:nvPicPr>
          <p:cNvPr id="7" name="Picture 6" descr="Screen shot 2012-11-16 at 3.15.2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>
          <a:xfrm>
            <a:off x="381000" y="1345200"/>
            <a:ext cx="8077200" cy="55128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81400" y="685800"/>
            <a:ext cx="5562600" cy="1143000"/>
          </a:xfrm>
        </p:spPr>
        <p:txBody>
          <a:bodyPr/>
          <a:lstStyle/>
          <a:p>
            <a:pPr algn="l"/>
            <a:r>
              <a:rPr lang="en-US" dirty="0" smtClean="0"/>
              <a:t>NAEP - Math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0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6400800" cy="1905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But internationally …</a:t>
            </a:r>
            <a:br>
              <a:rPr lang="en-US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U.S. reading scores on </a:t>
            </a:r>
            <a:b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rogram for 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nternational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S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tudent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ssessment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6" name="Picture 5" descr="Screen shot 2011-02-24 at 9.07.31 AM.png"/>
          <p:cNvPicPr>
            <a:picLocks noChangeAspect="1"/>
          </p:cNvPicPr>
          <p:nvPr/>
        </p:nvPicPr>
        <p:blipFill>
          <a:blip r:embed="rId2"/>
          <a:srcRect t="3333"/>
          <a:stretch>
            <a:fillRect/>
          </a:stretch>
        </p:blipFill>
        <p:spPr>
          <a:xfrm>
            <a:off x="6781800" y="228600"/>
            <a:ext cx="1387475" cy="6629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867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86200"/>
            <a:ext cx="208975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114800"/>
            <a:ext cx="4708691" cy="243143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tencil"/>
              </a:rPr>
              <a:t>EDUCATION WEEK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Published in Print: January 12, 2012, as </a:t>
            </a:r>
          </a:p>
          <a:p>
            <a:r>
              <a:rPr lang="en-US" sz="1400" b="1" dirty="0" smtClean="0"/>
              <a:t>“U.S. Education Pressured by International Comparisons”</a:t>
            </a:r>
          </a:p>
          <a:p>
            <a:r>
              <a:rPr lang="en-US" sz="1400" dirty="0" smtClean="0"/>
              <a:t>By </a:t>
            </a:r>
            <a:r>
              <a:rPr lang="en-US" sz="1400" dirty="0" smtClean="0">
                <a:hlinkClick r:id="rId4"/>
              </a:rPr>
              <a:t>Sean Cavanagh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/>
              <a:t>“Concern over American students' middling scores on high-profile tests vies with caution about cultural and political factors that shape school improvement …. ”</a:t>
            </a:r>
          </a:p>
          <a:p>
            <a:endParaRPr lang="en-US" sz="1400" b="1" dirty="0" smtClean="0"/>
          </a:p>
          <a:p>
            <a:endParaRPr lang="en-US" dirty="0"/>
          </a:p>
        </p:txBody>
      </p:sp>
      <p:pic>
        <p:nvPicPr>
          <p:cNvPr id="2" name="Picture 1" descr="Screen shot 2013-11-19 at 4.17.1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361251"/>
            <a:ext cx="5334513" cy="990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Screen shot 2013-11-19 at 4.18.2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351851"/>
            <a:ext cx="5410200" cy="45814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But wait a minute …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685800" y="1981200"/>
          <a:ext cx="9253538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5" name="Document" r:id="rId3" imgW="21942857" imgH="11022222" progId="Word.Document.12">
                  <p:link updateAutomatic="1"/>
                </p:oleObj>
              </mc:Choice>
              <mc:Fallback>
                <p:oleObj name="Document" r:id="rId3" imgW="21942857" imgH="11022222" progId="Word.Document.12">
                  <p:link updateAutomatic="1"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81200"/>
                        <a:ext cx="9253538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304800" y="63246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5"/>
              </a:rPr>
              <a:t>http://nasspblogs.org/principaldifference/2010/12/pisa_its_poverty_not_stupid_1.html</a:t>
            </a:r>
            <a:r>
              <a:rPr lang="en-US" sz="18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2"/>
          <p:cNvGraphicFramePr>
            <a:graphicFrameLocks noChangeAspect="1"/>
          </p:cNvGraphicFramePr>
          <p:nvPr/>
        </p:nvGraphicFramePr>
        <p:xfrm>
          <a:off x="1447800" y="26988"/>
          <a:ext cx="7391400" cy="723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5" name="Document" r:id="rId3" imgW="21942857" imgH="29358730" progId="Word.Document.12">
                  <p:link updateAutomatic="1"/>
                </p:oleObj>
              </mc:Choice>
              <mc:Fallback>
                <p:oleObj name="Document" r:id="rId3" imgW="21942857" imgH="29358730" progId="Word.Document.12">
                  <p:link updateAutomatic="1"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6988"/>
                        <a:ext cx="7391400" cy="723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Gasp!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4958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A more accurate assessment of the performance of U.S. students would be obtained by comparing the scores of American schools with comparable poverty rates to those of other countries.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Schools in the United States with less than a 10% poverty rate had a PISA score of 551.  When compared to the ten countries with similar poverty numbers, that score ranked first.</a:t>
            </a:r>
            <a:r>
              <a:rPr lang="ja-JP" altLang="en-US" sz="3000" dirty="0" smtClean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02" y="6324600"/>
            <a:ext cx="902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2"/>
              </a:rPr>
              <a:t>http://nasspblogs.org/principaldifference/2010/12/pisa_its_poverty_not_stupid_1.html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1371600" y="1905000"/>
            <a:ext cx="6019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Country              Poverty Rate    PISA Score</a:t>
            </a:r>
          </a:p>
          <a:p>
            <a:r>
              <a:rPr lang="en-US" dirty="0"/>
              <a:t>United States         &lt;10%               551</a:t>
            </a:r>
          </a:p>
          <a:p>
            <a:r>
              <a:rPr lang="en-US" dirty="0"/>
              <a:t>Finland                     </a:t>
            </a:r>
            <a:r>
              <a:rPr lang="en-US" dirty="0" smtClean="0"/>
              <a:t>3.4</a:t>
            </a:r>
            <a:r>
              <a:rPr lang="en-US" dirty="0"/>
              <a:t>%          </a:t>
            </a:r>
            <a:r>
              <a:rPr lang="en-US" dirty="0" smtClean="0"/>
              <a:t>   536</a:t>
            </a:r>
            <a:endParaRPr lang="en-US" dirty="0"/>
          </a:p>
          <a:p>
            <a:r>
              <a:rPr lang="en-US" dirty="0"/>
              <a:t>Netherlands              </a:t>
            </a:r>
            <a:r>
              <a:rPr lang="en-US" dirty="0" smtClean="0"/>
              <a:t>9.0</a:t>
            </a:r>
            <a:r>
              <a:rPr lang="en-US" dirty="0"/>
              <a:t>%          </a:t>
            </a:r>
            <a:r>
              <a:rPr lang="en-US" dirty="0" smtClean="0"/>
              <a:t>   508</a:t>
            </a:r>
            <a:endParaRPr lang="en-US" dirty="0"/>
          </a:p>
          <a:p>
            <a:r>
              <a:rPr lang="en-US" dirty="0"/>
              <a:t>Belgium                   </a:t>
            </a:r>
            <a:r>
              <a:rPr lang="en-US" dirty="0" smtClean="0"/>
              <a:t> 6.7</a:t>
            </a:r>
            <a:r>
              <a:rPr lang="en-US" dirty="0"/>
              <a:t>%          </a:t>
            </a:r>
            <a:r>
              <a:rPr lang="en-US" dirty="0" smtClean="0"/>
              <a:t>   506</a:t>
            </a:r>
            <a:endParaRPr lang="en-US" dirty="0"/>
          </a:p>
          <a:p>
            <a:r>
              <a:rPr lang="en-US" dirty="0"/>
              <a:t>Norway                     </a:t>
            </a:r>
            <a:r>
              <a:rPr lang="en-US" dirty="0" smtClean="0"/>
              <a:t>3.6</a:t>
            </a:r>
            <a:r>
              <a:rPr lang="en-US" dirty="0"/>
              <a:t>%          </a:t>
            </a:r>
            <a:r>
              <a:rPr lang="en-US" dirty="0" smtClean="0"/>
              <a:t>   503</a:t>
            </a:r>
            <a:endParaRPr lang="en-US" dirty="0"/>
          </a:p>
          <a:p>
            <a:r>
              <a:rPr lang="en-US" dirty="0"/>
              <a:t>Switzerland               </a:t>
            </a:r>
            <a:r>
              <a:rPr lang="en-US" dirty="0" smtClean="0"/>
              <a:t>6.8</a:t>
            </a:r>
            <a:r>
              <a:rPr lang="en-US" dirty="0"/>
              <a:t>%          </a:t>
            </a:r>
            <a:r>
              <a:rPr lang="en-US" dirty="0" smtClean="0"/>
              <a:t>   501</a:t>
            </a:r>
            <a:endParaRPr lang="en-US" dirty="0"/>
          </a:p>
          <a:p>
            <a:r>
              <a:rPr lang="en-US" dirty="0"/>
              <a:t>France                       </a:t>
            </a:r>
            <a:r>
              <a:rPr lang="en-US" dirty="0" smtClean="0"/>
              <a:t>7.3</a:t>
            </a:r>
            <a:r>
              <a:rPr lang="en-US" dirty="0"/>
              <a:t>%          </a:t>
            </a:r>
            <a:r>
              <a:rPr lang="en-US" dirty="0" smtClean="0"/>
              <a:t>   496</a:t>
            </a:r>
            <a:endParaRPr lang="en-US" dirty="0"/>
          </a:p>
          <a:p>
            <a:r>
              <a:rPr lang="en-US" dirty="0"/>
              <a:t>Denmark                   </a:t>
            </a:r>
            <a:r>
              <a:rPr lang="en-US" dirty="0" smtClean="0"/>
              <a:t>2.4</a:t>
            </a:r>
            <a:r>
              <a:rPr lang="en-US" dirty="0"/>
              <a:t>%          </a:t>
            </a:r>
            <a:r>
              <a:rPr lang="en-US" dirty="0" smtClean="0"/>
              <a:t>   495</a:t>
            </a:r>
            <a:endParaRPr lang="en-US" dirty="0"/>
          </a:p>
          <a:p>
            <a:r>
              <a:rPr lang="en-US" dirty="0"/>
              <a:t>Czech Republic        </a:t>
            </a:r>
            <a:r>
              <a:rPr lang="en-US" dirty="0" smtClean="0"/>
              <a:t>7.2</a:t>
            </a:r>
            <a:r>
              <a:rPr lang="en-US" dirty="0"/>
              <a:t>%         </a:t>
            </a:r>
            <a:r>
              <a:rPr lang="en-US" dirty="0" smtClean="0"/>
              <a:t>    478</a:t>
            </a:r>
            <a:endParaRPr lang="en-US" dirty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 rot="16200000">
            <a:off x="-2171700" y="3543300"/>
            <a:ext cx="54864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&lt;10% poverty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10 – 24.9% poverty 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287586"/>
              </p:ext>
            </p:extLst>
          </p:nvPr>
        </p:nvGraphicFramePr>
        <p:xfrm>
          <a:off x="2819400" y="914400"/>
          <a:ext cx="7086600" cy="624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9" name="Document" r:id="rId3" imgW="21942857" imgH="19555556" progId="Word.Document.12">
                  <p:link updateAutomatic="1"/>
                </p:oleObj>
              </mc:Choice>
              <mc:Fallback>
                <p:oleObj name="Document" r:id="rId3" imgW="21942857" imgH="19555556" progId="Word.Document.12">
                  <p:link updateAutomatic="1"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14400"/>
                        <a:ext cx="7086600" cy="6240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181600"/>
          </a:xfrm>
          <a:ln w="6350">
            <a:noFill/>
          </a:ln>
          <a:effectLst/>
        </p:spPr>
        <p:txBody>
          <a:bodyPr/>
          <a:lstStyle/>
          <a:p>
            <a:pPr marL="0"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The problem is not as much with our educational system as it is with our high poverty rates.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real crisis is the level of poverty in too many of our schools and the relationship between poverty and student achievement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Our lowest achieving schools are the most under-resourced schools with the highest number of disadvantaged students.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We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cannot treat these schools in the same way that we would schools in more advantaged neighborhoods or we will continue to get the same results.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endParaRPr lang="en-US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457200" y="60960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>
                <a:hlinkClick r:id="rId2"/>
              </a:rPr>
              <a:t>http://nasspblogs.org/principaldifference/2010/12/pisa_its_poverty_not_stupid_1.html</a:t>
            </a:r>
            <a:r>
              <a:rPr lang="en-US" sz="1800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62000"/>
          </a:xfrm>
        </p:spPr>
        <p:txBody>
          <a:bodyPr/>
          <a:lstStyle/>
          <a:p>
            <a:r>
              <a:rPr lang="en-US" sz="2000" dirty="0" smtClean="0"/>
              <a:t>Yellow dots: US 0-10, 10-25, 25-50, </a:t>
            </a:r>
            <a:r>
              <a:rPr lang="en-US" sz="2000" dirty="0" err="1" smtClean="0"/>
              <a:t>avg</a:t>
            </a:r>
            <a:r>
              <a:rPr lang="en-US" sz="2000" dirty="0" smtClean="0"/>
              <a:t>, 50-75 and 75-100% kids in poverty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5449720" y="3176419"/>
            <a:ext cx="692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http://uteachweb.cns.utexas.edu/Marder/</a:t>
            </a:r>
            <a:r>
              <a:rPr lang="en-US" dirty="0" smtClean="0">
                <a:hlinkClick r:id="rId2"/>
              </a:rPr>
              <a:t>Visualizations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400800"/>
            <a:ext cx="798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http://public.tableausoftware.com/views/PISAScoresvsPoverty/Sheet1?:embed=yes&amp;:toolbar=yes&amp;:tabs=</a:t>
            </a:r>
            <a:r>
              <a:rPr lang="en-US" sz="1400" dirty="0" smtClean="0">
                <a:hlinkClick r:id="rId3"/>
              </a:rPr>
              <a:t>no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 descr="Screen shot 2012-11-16 at 3.4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934200" cy="572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3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3-04 at 4.28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7467600" cy="5830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642597" y="3272803"/>
            <a:ext cx="642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linkClick r:id="rId3"/>
              </a:rPr>
              <a:t>http://uteachweb.cns.utexas.edu/sites/default/files/</a:t>
            </a:r>
            <a:r>
              <a:rPr lang="en-US" sz="1600" dirty="0" smtClean="0">
                <a:hlinkClick r:id="rId3"/>
              </a:rPr>
              <a:t>TexasChartersMovie.mov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5815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First the good news: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8075"/>
            <a:ext cx="86106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5158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http://www.k12.wa.us/DataAdmin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 descr="Screen Shot 2013-11-19 at 8.22.0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8200"/>
            <a:ext cx="8763000" cy="6001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en-US" sz="3200" dirty="0" smtClean="0"/>
              <a:t>Class of 2012 – Washington State</a:t>
            </a:r>
            <a:endParaRPr lang="en-US" sz="3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76200"/>
            <a:ext cx="1441450" cy="95921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773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11-19 at 9.46.5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25500"/>
            <a:ext cx="8204200" cy="60325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en-US" sz="3200" dirty="0" smtClean="0"/>
              <a:t>Class of 2012 – Washington State</a:t>
            </a:r>
            <a:endParaRPr lang="en-US" sz="32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5158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76200"/>
            <a:ext cx="1441450" cy="95921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390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4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199"/>
            <a:ext cx="7086600" cy="6033507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5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7559842" cy="4953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http://www.k12.wa.us/DataAdmin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4819650" y="6400800"/>
            <a:ext cx="432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5562600"/>
            <a:ext cx="440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This is the latest report as of November, 2013</a:t>
            </a:r>
            <a:endParaRPr lang="en-US" sz="1800" dirty="0"/>
          </a:p>
        </p:txBody>
      </p:sp>
      <p:pic>
        <p:nvPicPr>
          <p:cNvPr id="5" name="Picture 4" descr="Screen Shot 2013-11-19 at 8.08.4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6201" y="-76200"/>
            <a:ext cx="6554665" cy="54102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Screen Shot 2013-11-19 at 8.11.11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3505200"/>
            <a:ext cx="16129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49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19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sad news</a:t>
            </a:r>
            <a:r>
              <a:rPr lang="en-US" sz="44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 rot="-54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pic>
        <p:nvPicPr>
          <p:cNvPr id="2" name="Picture 1" descr="Screen shot 2011-10-18 at 8.38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8153400" cy="552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/>
              <a:t>Adjusted Cohort Graduation Rate (four-year)</a:t>
            </a:r>
            <a:br>
              <a:rPr lang="en-US" sz="3600" dirty="0" smtClean="0"/>
            </a:br>
            <a:r>
              <a:rPr lang="en-US" sz="3600" dirty="0" smtClean="0"/>
              <a:t>Class of 2011</a:t>
            </a:r>
            <a:endParaRPr lang="en-US" sz="36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1219200"/>
          <a:ext cx="8839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663531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8 at 8.4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05523"/>
            <a:ext cx="6975160" cy="5739777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bad </a:t>
            </a:r>
            <a:r>
              <a:rPr lang="en-US" sz="4400" dirty="0">
                <a:solidFill>
                  <a:schemeClr val="tx2"/>
                </a:solidFill>
              </a:rPr>
              <a:t>news: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2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3659"/>
            <a:ext cx="7162800" cy="6024342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creen Shot 2013-11-19 at 9.18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3" y="304800"/>
            <a:ext cx="8500533" cy="6400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5573872" y="3223339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hlinkClick r:id="rId3"/>
              </a:rPr>
              <a:t>http://www.census.gov/hhes/socdemo/education/data/cps/historical/</a:t>
            </a:r>
            <a:r>
              <a:rPr lang="en-US" sz="18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15757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030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238859"/>
            <a:ext cx="8839201" cy="5239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65849"/>
            <a:ext cx="8726701" cy="589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51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>
                <a:ea typeface="ＭＳ Ｐゴシック" charset="-128"/>
                <a:cs typeface="ＭＳ Ｐゴシック" charset="-128"/>
              </a:rPr>
              <a:t>Educating more people </a:t>
            </a:r>
            <a:br>
              <a:rPr lang="en-US" sz="4000">
                <a:ea typeface="ＭＳ Ｐゴシック" charset="-128"/>
                <a:cs typeface="ＭＳ Ｐゴシック" charset="-128"/>
              </a:rPr>
            </a:br>
            <a:r>
              <a:rPr lang="en-US" sz="4000">
                <a:ea typeface="ＭＳ Ｐゴシック" charset="-128"/>
                <a:cs typeface="ＭＳ Ｐゴシック" charset="-128"/>
              </a:rPr>
              <a:t>to a higher degree</a:t>
            </a:r>
            <a:r>
              <a:rPr lang="en-US">
                <a:ea typeface="ＭＳ Ｐゴシック" charset="-128"/>
                <a:cs typeface="ＭＳ Ｐゴシック" charset="-128"/>
              </a:rPr>
              <a:t> </a:t>
            </a:r>
          </a:p>
        </p:txBody>
      </p:sp>
      <p:graphicFrame>
        <p:nvGraphicFramePr>
          <p:cNvPr id="655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507177"/>
              </p:ext>
            </p:extLst>
          </p:nvPr>
        </p:nvGraphicFramePr>
        <p:xfrm>
          <a:off x="685800" y="1752600"/>
          <a:ext cx="6248400" cy="4712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" name="Worksheet" r:id="rId4" imgW="4572000" imgH="3721100" progId="Excel.Sheet.8">
                  <p:embed/>
                </p:oleObj>
              </mc:Choice>
              <mc:Fallback>
                <p:oleObj name="Worksheet" r:id="rId4" imgW="4572000" imgH="3721100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6248400" cy="4712060"/>
                      </a:xfrm>
                      <a:prstGeom prst="rect">
                        <a:avLst/>
                      </a:prstGeom>
                      <a:noFill/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0500"/>
            <a:ext cx="594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 rot="-5400000">
            <a:off x="5594350" y="3417888"/>
            <a:ext cx="6521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/>
              <a:t>http://</a:t>
            </a:r>
            <a:r>
              <a:rPr lang="en-US" sz="1600" dirty="0" err="1"/>
              <a:t>www.census.gov</a:t>
            </a:r>
            <a:r>
              <a:rPr lang="en-US" sz="1600" dirty="0"/>
              <a:t>/population/www/</a:t>
            </a:r>
            <a:r>
              <a:rPr lang="en-US" sz="1600" dirty="0" err="1"/>
              <a:t>socdemo</a:t>
            </a:r>
            <a:r>
              <a:rPr lang="en-US" sz="1600" dirty="0"/>
              <a:t>/education/introphct41.html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7162800" y="44958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27.4% 2008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7162800" y="28956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84.5% 2008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943600" y="64881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/>
              <a:t>http://</a:t>
            </a:r>
            <a:r>
              <a:rPr lang="en-US" sz="1800" dirty="0" err="1"/>
              <a:t>factfinder.census.gov</a:t>
            </a:r>
            <a:r>
              <a:rPr lang="en-US" sz="1800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And on the </a:t>
            </a:r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WASL/HSPE: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5105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82%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of the class of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2011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who took the test passed the Reading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Writing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Only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66%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Year 2 Math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test.  (33% in 1998 -99)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BUT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….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4th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b="1" dirty="0">
                <a:latin typeface="Times" charset="0"/>
                <a:ea typeface="ＭＳ Ｐゴシック" charset="0"/>
                <a:cs typeface="ＭＳ Ｐゴシック" charset="0"/>
              </a:rPr>
              <a:t>NAEP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test scores in math went from 17th in the nation (1996) to 9th in 2005.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At the same time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4th graders went from 13th to 1st.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8th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NAEP scores in math went from 14th to 7th.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8th graders went from 19th to 2</a:t>
            </a:r>
            <a:r>
              <a:rPr lang="en-US" altLang="ja-JP" sz="2000" baseline="30000" dirty="0">
                <a:latin typeface="Times" charset="0"/>
                <a:ea typeface="ＭＳ Ｐゴシック" charset="0"/>
                <a:cs typeface="ＭＳ Ｐゴシック" charset="0"/>
              </a:rPr>
              <a:t>nd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in the nation.  </a:t>
            </a:r>
            <a:endParaRPr lang="en-US" sz="2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057400"/>
            <a:ext cx="3759200" cy="3581400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9278" y="5715000"/>
            <a:ext cx="3724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http://seattletimes.nwsource.com/html/education/</a:t>
            </a:r>
          </a:p>
          <a:p>
            <a:r>
              <a:rPr lang="en-US" sz="1400" dirty="0" smtClean="0"/>
              <a:t>2016055610_testscores31m.html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114800" cy="4800600"/>
          </a:xfrm>
        </p:spPr>
        <p:txBody>
          <a:bodyPr/>
          <a:lstStyle/>
          <a:p>
            <a:pPr marL="0">
              <a:buNone/>
            </a:pPr>
            <a:r>
              <a:rPr lang="en-US" sz="2000" dirty="0" smtClean="0"/>
              <a:t>“In 2012, for the first time ever, one-third of the nation’s 25- to 29-year-olds have completed at least a bachelor’s degree.  These across-the-board increases have occurred despite dramatic immigration-driven changes in the racial and ethnic composition of college-age young adults, a trend that had led some experts to expect a decline in educational attainment.</a:t>
            </a:r>
          </a:p>
          <a:p>
            <a:pPr marL="0">
              <a:buNone/>
            </a:pPr>
            <a:r>
              <a:rPr lang="en-US" sz="2000" dirty="0" smtClean="0"/>
              <a:t>College completion is now at record levels among key demographic groups: men and women; blacks, whites and Hispanics; and foreign-born and native-born Americans.”</a:t>
            </a:r>
          </a:p>
          <a:p>
            <a:pPr marL="0"/>
            <a:endParaRPr lang="en-US" dirty="0"/>
          </a:p>
        </p:txBody>
      </p:sp>
      <p:pic>
        <p:nvPicPr>
          <p:cNvPr id="4" name="Picture 3" descr="Screen shot 2012-11-17 at 10.24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141" y="1066800"/>
            <a:ext cx="4960859" cy="518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5080000" cy="50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838200"/>
            <a:ext cx="3161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Released: November 5, 2012 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28600" y="6400800"/>
            <a:ext cx="868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http://www.pewsocialtrends.org/2012/11/05/record-shares-of-young-adults-have-finished-both-high-school-and-college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418" y="-304800"/>
            <a:ext cx="4616582" cy="8039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904824" y="3276066"/>
            <a:ext cx="64867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21, 2013</a:t>
            </a:r>
          </a:p>
          <a:p>
            <a:r>
              <a:rPr lang="en-US" sz="1400" dirty="0" smtClean="0">
                <a:hlinkClick r:id="rId3"/>
              </a:rPr>
              <a:t>http://www.edweek.org/ew/section/infographics/graduation-rates-stats-infographic.html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28600"/>
            <a:ext cx="30988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08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534400" cy="762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Concentrating on HS and updating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2009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(latest available…) data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 rot="16200000">
            <a:off x="5599908" y="3447246"/>
            <a:ext cx="5867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/>
              <a:t>Published Online: </a:t>
            </a:r>
            <a:r>
              <a:rPr lang="en-US" sz="1400" dirty="0" smtClean="0"/>
              <a:t>June 1</a:t>
            </a:r>
            <a:r>
              <a:rPr lang="en-US" sz="1400" dirty="0"/>
              <a:t>, </a:t>
            </a:r>
            <a:r>
              <a:rPr lang="en-US" sz="1400" dirty="0" smtClean="0"/>
              <a:t>2012 in Education Week – Diplomas Count 2012</a:t>
            </a:r>
            <a:endParaRPr lang="en-US" sz="1400" dirty="0"/>
          </a:p>
          <a:p>
            <a:r>
              <a:rPr lang="en-US" sz="1400" dirty="0"/>
              <a:t>Published in Print: June </a:t>
            </a:r>
            <a:r>
              <a:rPr lang="en-US" sz="1400" dirty="0" smtClean="0"/>
              <a:t>7, 2012, </a:t>
            </a:r>
            <a:r>
              <a:rPr lang="en-US" sz="1400" dirty="0"/>
              <a:t>as </a:t>
            </a:r>
            <a:r>
              <a:rPr lang="en-US" sz="1400" b="1" dirty="0"/>
              <a:t>Graduation Rate Keeps Climbing; Strong Gains for Latino </a:t>
            </a:r>
            <a:r>
              <a:rPr lang="en-US" sz="1400" b="1" dirty="0" err="1"/>
              <a:t>Students</a:t>
            </a:r>
            <a:r>
              <a:rPr lang="en-US" sz="1400" dirty="0" err="1" smtClean="0"/>
              <a:t>Strong</a:t>
            </a:r>
            <a:r>
              <a:rPr lang="en-US" sz="1400" dirty="0" smtClean="0"/>
              <a:t> </a:t>
            </a:r>
            <a:r>
              <a:rPr lang="en-US" sz="1400" dirty="0"/>
              <a:t>signs of improvement on graduation</a:t>
            </a:r>
          </a:p>
          <a:p>
            <a:r>
              <a:rPr lang="en-US" sz="1400" dirty="0"/>
              <a:t>By Christopher B. Swanson 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3"/>
              </a:rPr>
              <a:t>http://www.edweek.org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2" name="Picture 1" descr="dcgradratetrendingupward-c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5801"/>
            <a:ext cx="7927699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18056"/>
      </p:ext>
    </p:extLst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305800" cy="9144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Our universities seem to do well…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 rot="-5400000">
            <a:off x="5466557" y="3329781"/>
            <a:ext cx="674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>
                <a:hlinkClick r:id="rId2"/>
              </a:rPr>
              <a:t>http://www.timeshighereducation.co.uk/world-university-rankings/2013-14/world-</a:t>
            </a:r>
            <a:r>
              <a:rPr lang="en-US" sz="1400" dirty="0" smtClean="0">
                <a:hlinkClick r:id="rId2"/>
              </a:rPr>
              <a:t>ranking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 descr="Screen shot 2013-11-19 at 2.07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90600"/>
            <a:ext cx="6019800" cy="55559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4363" y="6564190"/>
            <a:ext cx="6361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The </a:t>
            </a:r>
            <a:r>
              <a:rPr lang="en-US" sz="1200" i="1" dirty="0"/>
              <a:t>Times Higher Education</a:t>
            </a:r>
            <a:r>
              <a:rPr lang="en-US" sz="1200" dirty="0"/>
              <a:t> World University Rankings 2013-2014 powered by Thomson </a:t>
            </a:r>
            <a:r>
              <a:rPr lang="en-US" sz="1200" dirty="0" smtClean="0"/>
              <a:t>Reuters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381000" y="6324600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hlinkClick r:id="rId2"/>
              </a:rPr>
              <a:t>http://nces.ed.gov/nationsreportcard/naepdata</a:t>
            </a:r>
            <a:r>
              <a:rPr lang="en-US" sz="1800" dirty="0" smtClean="0">
                <a:hlinkClick r:id="rId2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5638800" y="6324600"/>
            <a:ext cx="2819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3"/>
              </a:rPr>
              <a:t>http://nationsreportcard.gov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2" name="Picture 1" descr="Screen shot 2013-11-19 at 2.42.4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28600"/>
            <a:ext cx="4419600" cy="60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02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667000" y="685800"/>
            <a:ext cx="6477000" cy="1143000"/>
          </a:xfrm>
        </p:spPr>
        <p:txBody>
          <a:bodyPr/>
          <a:lstStyle/>
          <a:p>
            <a:pPr algn="l"/>
            <a:r>
              <a:rPr lang="en-US" dirty="0" smtClean="0"/>
              <a:t>NAEP - Reading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2" name="Picture 1" descr="Screen shot 2012-11-16 at 3.36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9144000" cy="405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0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1702</TotalTime>
  <Words>933</Words>
  <Application>Microsoft Macintosh PowerPoint</Application>
  <PresentationFormat>On-screen Show (4:3)</PresentationFormat>
  <Paragraphs>99</Paragraphs>
  <Slides>34</Slides>
  <Notes>12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Blank</vt:lpstr>
      <vt:lpstr>\\localhost\Users\mroddy\COURSES\ TEED 522\Assessment\PowerPoint presentations\Document1!OLE_LINK1</vt:lpstr>
      <vt:lpstr>\\localhost\Users\mroddy\COURSES\ TEED 522\Assessment\PowerPoint presentations\Document1!OLE_LINK2</vt:lpstr>
      <vt:lpstr>\\localhost\Users\mroddy\COURSES\ TEED 522\Assessment\PowerPoint presentations\Document1!OLE_LINK3</vt:lpstr>
      <vt:lpstr>Worksheet</vt:lpstr>
      <vt:lpstr>¿Who Graduates?</vt:lpstr>
      <vt:lpstr>First the good news:</vt:lpstr>
      <vt:lpstr>PowerPoint Presentation</vt:lpstr>
      <vt:lpstr>PowerPoint Presentation</vt:lpstr>
      <vt:lpstr>PowerPoint Presentation</vt:lpstr>
      <vt:lpstr>Concentrating on HS and updating to 2009 (latest available…) data</vt:lpstr>
      <vt:lpstr>Our universities seem to do well…</vt:lpstr>
      <vt:lpstr>PowerPoint Presentation</vt:lpstr>
      <vt:lpstr>NAEP - Reading 8th grade</vt:lpstr>
      <vt:lpstr>NAEP - Math 8th grade</vt:lpstr>
      <vt:lpstr>But internationally … U.S. reading scores on  Program for International Student Assessment </vt:lpstr>
      <vt:lpstr>But wait a minute …</vt:lpstr>
      <vt:lpstr>PowerPoint Presentation</vt:lpstr>
      <vt:lpstr>Gasp!</vt:lpstr>
      <vt:lpstr>&lt;10% poverty</vt:lpstr>
      <vt:lpstr>10 – 24.9% poverty </vt:lpstr>
      <vt:lpstr>PowerPoint Presentation</vt:lpstr>
      <vt:lpstr>Yellow dots: US 0-10, 10-25, 25-50, avg, 50-75 and 75-100% kids in poverty</vt:lpstr>
      <vt:lpstr>PowerPoint Presentation</vt:lpstr>
      <vt:lpstr>Class of 2012 – Washington State</vt:lpstr>
      <vt:lpstr>Class of 2012 – Washington State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Adjusted Cohort Graduation Rate (four-year) Class of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Educating more people  to a higher degree </vt:lpstr>
      <vt:lpstr>And on the WASL/HSPE: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should an accountability system do?</dc:title>
  <dc:creator>Mark Roddy</dc:creator>
  <cp:lastModifiedBy>Mark Roddy</cp:lastModifiedBy>
  <cp:revision>116</cp:revision>
  <cp:lastPrinted>2010-10-26T18:04:25Z</cp:lastPrinted>
  <dcterms:created xsi:type="dcterms:W3CDTF">2012-11-18T06:16:47Z</dcterms:created>
  <dcterms:modified xsi:type="dcterms:W3CDTF">2013-11-20T16:49:20Z</dcterms:modified>
</cp:coreProperties>
</file>